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sldIdLst>
    <p:sldId id="482" r:id="rId2"/>
    <p:sldId id="408" r:id="rId3"/>
    <p:sldId id="505" r:id="rId4"/>
    <p:sldId id="507" r:id="rId5"/>
    <p:sldId id="509" r:id="rId6"/>
    <p:sldId id="508" r:id="rId7"/>
    <p:sldId id="529" r:id="rId8"/>
    <p:sldId id="512" r:id="rId9"/>
    <p:sldId id="511" r:id="rId10"/>
    <p:sldId id="514" r:id="rId11"/>
    <p:sldId id="517" r:id="rId12"/>
    <p:sldId id="513" r:id="rId13"/>
    <p:sldId id="516" r:id="rId14"/>
    <p:sldId id="518" r:id="rId15"/>
    <p:sldId id="522" r:id="rId16"/>
    <p:sldId id="520" r:id="rId17"/>
    <p:sldId id="523" r:id="rId18"/>
    <p:sldId id="524" r:id="rId19"/>
    <p:sldId id="525" r:id="rId20"/>
    <p:sldId id="526" r:id="rId21"/>
    <p:sldId id="528" r:id="rId22"/>
    <p:sldId id="527" r:id="rId23"/>
    <p:sldId id="530" r:id="rId24"/>
    <p:sldId id="537" r:id="rId25"/>
    <p:sldId id="531" r:id="rId26"/>
    <p:sldId id="532" r:id="rId27"/>
    <p:sldId id="534" r:id="rId28"/>
    <p:sldId id="539" r:id="rId29"/>
    <p:sldId id="538" r:id="rId30"/>
    <p:sldId id="436" r:id="rId31"/>
    <p:sldId id="437" r:id="rId32"/>
    <p:sldId id="438" r:id="rId33"/>
    <p:sldId id="439" r:id="rId34"/>
    <p:sldId id="440" r:id="rId35"/>
    <p:sldId id="449" r:id="rId36"/>
    <p:sldId id="442" r:id="rId37"/>
    <p:sldId id="443" r:id="rId38"/>
    <p:sldId id="444" r:id="rId39"/>
    <p:sldId id="445" r:id="rId40"/>
    <p:sldId id="446" r:id="rId41"/>
    <p:sldId id="448" r:id="rId42"/>
    <p:sldId id="536" r:id="rId43"/>
    <p:sldId id="269" r:id="rId44"/>
    <p:sldId id="271" r:id="rId45"/>
    <p:sldId id="272" r:id="rId46"/>
    <p:sldId id="273" r:id="rId47"/>
    <p:sldId id="535"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53" autoAdjust="0"/>
    <p:restoredTop sz="94404" autoAdjust="0"/>
  </p:normalViewPr>
  <p:slideViewPr>
    <p:cSldViewPr>
      <p:cViewPr varScale="1">
        <p:scale>
          <a:sx n="69" d="100"/>
          <a:sy n="69" d="100"/>
        </p:scale>
        <p:origin x="413" y="86"/>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13167"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hyperlink" Target="https://youtu.be/gM7gt_cSxjw"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22.wdp"/><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microsoft.com/office/2007/relationships/hdphoto" Target="../media/hdphoto26.wd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7.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9.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13167" TargetMode="Externa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13167"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28600" y="152400"/>
            <a:ext cx="2667000" cy="1905000"/>
          </a:xfrm>
          <a:prstGeom prst="rect">
            <a:avLst/>
          </a:prstGeom>
          <a:noFill/>
        </p:spPr>
        <p:txBody>
          <a:bodyPr wrap="square" lIns="0" tIns="0" rIns="0" bIns="0">
            <a:noAutofit/>
          </a:bodyPr>
          <a:lstStyle/>
          <a:p>
            <a:pPr marL="0" marR="0">
              <a:lnSpc>
                <a:spcPts val="7200"/>
              </a:lnSpc>
              <a:spcBef>
                <a:spcPts val="0"/>
              </a:spcBef>
              <a:spcAft>
                <a:spcPts val="0"/>
              </a:spcAft>
            </a:pPr>
            <a:r>
              <a:rPr lang="en-US" sz="7200" b="1" dirty="0">
                <a:solidFill>
                  <a:schemeClr val="bg2">
                    <a:lumMod val="75000"/>
                  </a:schemeClr>
                </a:solidFill>
                <a:latin typeface="Aharoni" panose="02010803020104030203" pitchFamily="2" charset="-79"/>
                <a:ea typeface="Calibri" panose="020F0502020204030204" pitchFamily="34" charset="0"/>
                <a:cs typeface="Aharoni" panose="02010803020104030203" pitchFamily="2" charset="-79"/>
              </a:rPr>
              <a:t>ROCK</a:t>
            </a:r>
          </a:p>
          <a:p>
            <a:pPr marL="0" marR="0">
              <a:lnSpc>
                <a:spcPts val="7200"/>
              </a:lnSpc>
              <a:spcBef>
                <a:spcPts val="0"/>
              </a:spcBef>
              <a:spcAft>
                <a:spcPts val="0"/>
              </a:spcAft>
            </a:pPr>
            <a:r>
              <a:rPr lang="en-US" sz="7200" b="1" dirty="0">
                <a:solidFill>
                  <a:schemeClr val="bg2">
                    <a:lumMod val="75000"/>
                  </a:schemeClr>
                </a:solidFill>
                <a:latin typeface="Aharoni" panose="02010803020104030203" pitchFamily="2" charset="-79"/>
                <a:ea typeface="Calibri" panose="020F0502020204030204" pitchFamily="34" charset="0"/>
                <a:cs typeface="Aharoni" panose="02010803020104030203" pitchFamily="2" charset="-79"/>
              </a:rPr>
              <a:t>Dads</a:t>
            </a:r>
            <a:endParaRPr lang="en-US" sz="5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82072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400" y="0"/>
            <a:ext cx="9169400" cy="6825423"/>
          </a:xfrm>
          <a:prstGeom prst="rect">
            <a:avLst/>
          </a:prstGeom>
        </p:spPr>
      </p:pic>
    </p:spTree>
    <p:extLst>
      <p:ext uri="{BB962C8B-B14F-4D97-AF65-F5344CB8AC3E}">
        <p14:creationId xmlns:p14="http://schemas.microsoft.com/office/powerpoint/2010/main" val="19349441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6182722" cy="6861313"/>
          </a:xfrm>
          <a:prstGeom prst="rect">
            <a:avLst/>
          </a:prstGeom>
        </p:spPr>
      </p:pic>
      <p:sp>
        <p:nvSpPr>
          <p:cNvPr id="3" name="Content Placeholder 2"/>
          <p:cNvSpPr>
            <a:spLocks noGrp="1"/>
          </p:cNvSpPr>
          <p:nvPr>
            <p:ph idx="1"/>
          </p:nvPr>
        </p:nvSpPr>
        <p:spPr>
          <a:xfrm>
            <a:off x="6182722" y="0"/>
            <a:ext cx="2961278" cy="6861313"/>
          </a:xfrm>
        </p:spPr>
        <p:txBody>
          <a:bodyPr/>
          <a:lstStyle/>
          <a:p>
            <a:pPr marL="0" indent="0">
              <a:buNone/>
            </a:pPr>
            <a:r>
              <a:rPr lang="en-US" sz="4800" dirty="0">
                <a:latin typeface="Calibri" panose="020F0502020204030204" pitchFamily="34" charset="0"/>
                <a:cs typeface="Calibri" panose="020F0502020204030204" pitchFamily="34" charset="0"/>
              </a:rPr>
              <a:t>Sadly, double minded men often don’t show up</a:t>
            </a:r>
          </a:p>
          <a:p>
            <a:pPr marL="0" indent="0">
              <a:buNone/>
            </a:pPr>
            <a:r>
              <a:rPr lang="en-US" dirty="0"/>
              <a:t>for God, family, or anyone else.</a:t>
            </a:r>
          </a:p>
          <a:p>
            <a:pPr marL="0" indent="0">
              <a:buNone/>
            </a:pPr>
            <a:r>
              <a:rPr lang="en-US" dirty="0"/>
              <a:t>You can’t depend on them.</a:t>
            </a:r>
          </a:p>
        </p:txBody>
      </p:sp>
      <p:sp>
        <p:nvSpPr>
          <p:cNvPr id="5" name="Content Placeholder 2"/>
          <p:cNvSpPr txBox="1">
            <a:spLocks/>
          </p:cNvSpPr>
          <p:nvPr/>
        </p:nvSpPr>
        <p:spPr bwMode="auto">
          <a:xfrm>
            <a:off x="0" y="4876800"/>
            <a:ext cx="6182722" cy="19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kern="0" dirty="0">
                <a:latin typeface="Calibri" panose="020F0502020204030204" pitchFamily="34" charset="0"/>
                <a:cs typeface="Calibri" panose="020F0502020204030204" pitchFamily="34" charset="0"/>
              </a:rPr>
              <a:t>A double minded man is unstable in all his ways. </a:t>
            </a:r>
          </a:p>
          <a:p>
            <a:pPr marL="0" indent="0" algn="r">
              <a:buNone/>
            </a:pPr>
            <a:r>
              <a:rPr lang="en-US" sz="2000" kern="0" dirty="0"/>
              <a:t>James 1:8 (KJV) </a:t>
            </a:r>
            <a:r>
              <a:rPr lang="en-US" kern="0" dirty="0"/>
              <a:t>  </a:t>
            </a:r>
          </a:p>
        </p:txBody>
      </p:sp>
    </p:spTree>
    <p:extLst>
      <p:ext uri="{BB962C8B-B14F-4D97-AF65-F5344CB8AC3E}">
        <p14:creationId xmlns:p14="http://schemas.microsoft.com/office/powerpoint/2010/main" val="8350825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42926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013"/>
          <a:stretch/>
        </p:blipFill>
        <p:spPr>
          <a:xfrm>
            <a:off x="0" y="-76200"/>
            <a:ext cx="9193320" cy="5384800"/>
          </a:xfrm>
          <a:prstGeom prst="rect">
            <a:avLst/>
          </a:prstGeom>
          <a:effectLst>
            <a:softEdge rad="254000"/>
          </a:effectLst>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0000" b="22000"/>
          <a:stretch/>
        </p:blipFill>
        <p:spPr>
          <a:xfrm>
            <a:off x="1905000" y="5178552"/>
            <a:ext cx="5791200" cy="1679448"/>
          </a:xfrm>
          <a:prstGeom prst="rect">
            <a:avLst/>
          </a:prstGeom>
          <a:effectLst>
            <a:softEdge rad="88900"/>
          </a:effectLst>
        </p:spPr>
      </p:pic>
    </p:spTree>
    <p:extLst>
      <p:ext uri="{BB962C8B-B14F-4D97-AF65-F5344CB8AC3E}">
        <p14:creationId xmlns:p14="http://schemas.microsoft.com/office/powerpoint/2010/main" val="42633668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5562600"/>
          </a:xfrm>
          <a:prstGeom prst="rect">
            <a:avLst/>
          </a:prstGeom>
          <a:effectLst>
            <a:softEdge rad="2667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26" t="48703" r="14793" b="35556"/>
          <a:stretch/>
        </p:blipFill>
        <p:spPr>
          <a:xfrm>
            <a:off x="4953000" y="5778500"/>
            <a:ext cx="3124200" cy="10795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426" t="23333" r="14793" b="53334"/>
          <a:stretch/>
        </p:blipFill>
        <p:spPr>
          <a:xfrm>
            <a:off x="1828800" y="5257800"/>
            <a:ext cx="3124200" cy="1600200"/>
          </a:xfrm>
          <a:prstGeom prst="rect">
            <a:avLst/>
          </a:prstGeom>
          <a:effectLst>
            <a:softEdge rad="50800"/>
          </a:effectLst>
        </p:spPr>
      </p:pic>
    </p:spTree>
    <p:extLst>
      <p:ext uri="{BB962C8B-B14F-4D97-AF65-F5344CB8AC3E}">
        <p14:creationId xmlns:p14="http://schemas.microsoft.com/office/powerpoint/2010/main" val="369499899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6096000" y="0"/>
            <a:ext cx="3048000" cy="2362200"/>
          </a:xfrm>
          <a:prstGeom prst="rect">
            <a:avLst/>
          </a:prstGeom>
          <a:noFill/>
        </p:spPr>
        <p:txBody>
          <a:bodyPr wrap="square" lIns="0" tIns="0" rIns="0" bIns="0">
            <a:noAutofit/>
          </a:bodyPr>
          <a:lstStyle/>
          <a:p>
            <a:pPr marL="0" marR="0">
              <a:lnSpc>
                <a:spcPts val="6000"/>
              </a:lnSpc>
              <a:spcBef>
                <a:spcPts val="0"/>
              </a:spcBef>
              <a:spcAft>
                <a:spcPts val="0"/>
              </a:spcAft>
            </a:pPr>
            <a:r>
              <a:rPr lang="en-US" sz="4800" b="1" dirty="0">
                <a:solidFill>
                  <a:schemeClr val="bg2">
                    <a:lumMod val="75000"/>
                  </a:schemeClr>
                </a:solidFill>
                <a:latin typeface="Aharoni" panose="02010803020104030203" pitchFamily="2" charset="-79"/>
                <a:ea typeface="Calibri" panose="020F0502020204030204" pitchFamily="34" charset="0"/>
                <a:cs typeface="Aharoni" panose="02010803020104030203" pitchFamily="2" charset="-79"/>
              </a:rPr>
              <a:t>A Rock Stands-Up</a:t>
            </a:r>
          </a:p>
          <a:p>
            <a:pPr marL="0" marR="0">
              <a:lnSpc>
                <a:spcPct val="107000"/>
              </a:lnSpc>
              <a:spcBef>
                <a:spcPts val="0"/>
              </a:spcBef>
              <a:spcAft>
                <a:spcPts val="800"/>
              </a:spcAft>
            </a:pPr>
            <a:endParaRPr lang="en-US" sz="72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838200" y="5638800"/>
            <a:ext cx="8305800" cy="1219200"/>
          </a:xfrm>
          <a:prstGeom prst="rect">
            <a:avLst/>
          </a:prstGeom>
          <a:noFill/>
        </p:spPr>
        <p:txBody>
          <a:bodyPr wrap="square" lIns="0" tIns="0" rIns="0" bIns="0">
            <a:noAutofit/>
          </a:bodyPr>
          <a:lstStyle/>
          <a:p>
            <a:pPr marL="0" marR="0">
              <a:lnSpc>
                <a:spcPts val="4500"/>
              </a:lnSpc>
              <a:spcBef>
                <a:spcPts val="0"/>
              </a:spcBef>
              <a:spcAft>
                <a:spcPts val="0"/>
              </a:spcAft>
            </a:pPr>
            <a:r>
              <a:rPr lang="en-US" sz="48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God is true to His word. </a:t>
            </a:r>
          </a:p>
          <a:p>
            <a:pPr marL="0" marR="0">
              <a:lnSpc>
                <a:spcPts val="4500"/>
              </a:lnSpc>
              <a:spcBef>
                <a:spcPts val="0"/>
              </a:spcBef>
              <a:spcAft>
                <a:spcPts val="0"/>
              </a:spcAft>
            </a:pPr>
            <a:r>
              <a:rPr lang="en-US" sz="48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He is exactly who He says He is.</a:t>
            </a:r>
          </a:p>
          <a:p>
            <a:pPr marL="0" marR="0">
              <a:lnSpc>
                <a:spcPct val="107000"/>
              </a:lnSpc>
              <a:spcBef>
                <a:spcPts val="0"/>
              </a:spcBef>
              <a:spcAft>
                <a:spcPts val="800"/>
              </a:spcAft>
            </a:pPr>
            <a:endParaRPr lang="en-US" sz="72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52400" y="685800"/>
            <a:ext cx="3200400" cy="3429000"/>
          </a:xfrm>
          <a:prstGeom prst="rect">
            <a:avLst/>
          </a:prstGeom>
          <a:noFill/>
        </p:spPr>
        <p:txBody>
          <a:bodyPr wrap="square" lIns="0" tIns="0" rIns="0" bIns="0">
            <a:noAutofit/>
          </a:bodyPr>
          <a:lstStyle/>
          <a:p>
            <a:pPr marL="0" marR="0">
              <a:lnSpc>
                <a:spcPts val="6000"/>
              </a:lnSpc>
              <a:spcBef>
                <a:spcPts val="0"/>
              </a:spcBef>
              <a:spcAft>
                <a:spcPts val="0"/>
              </a:spcAft>
            </a:pPr>
            <a:r>
              <a:rPr lang="en-US" sz="6600" b="1" dirty="0">
                <a:solidFill>
                  <a:schemeClr val="bg2">
                    <a:lumMod val="75000"/>
                  </a:schemeClr>
                </a:solidFill>
                <a:effectLst>
                  <a:glow rad="127000">
                    <a:schemeClr val="tx1"/>
                  </a:glow>
                </a:effectLst>
                <a:latin typeface="Calibri" panose="020F0502020204030204" pitchFamily="34" charset="0"/>
                <a:ea typeface="Calibri" panose="020F0502020204030204" pitchFamily="34" charset="0"/>
                <a:cs typeface="Calibri" panose="020F0502020204030204" pitchFamily="34" charset="0"/>
              </a:rPr>
              <a:t>Integrity </a:t>
            </a:r>
          </a:p>
          <a:p>
            <a:pPr marL="0" marR="0">
              <a:lnSpc>
                <a:spcPts val="3500"/>
              </a:lnSpc>
              <a:spcBef>
                <a:spcPts val="0"/>
              </a:spcBef>
              <a:spcAft>
                <a:spcPts val="800"/>
              </a:spcAft>
            </a:pPr>
            <a:r>
              <a:rPr lang="en-US" sz="40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rPr>
              <a:t>Be a </a:t>
            </a:r>
          </a:p>
          <a:p>
            <a:pPr marL="0" marR="0">
              <a:lnSpc>
                <a:spcPts val="3500"/>
              </a:lnSpc>
              <a:spcBef>
                <a:spcPts val="0"/>
              </a:spcBef>
              <a:spcAft>
                <a:spcPts val="800"/>
              </a:spcAft>
            </a:pPr>
            <a:r>
              <a:rPr lang="en-US" sz="4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a:t>
            </a:r>
            <a:r>
              <a:rPr lang="en-US" sz="40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rPr>
              <a:t>tand-Up </a:t>
            </a:r>
          </a:p>
          <a:p>
            <a:pPr marL="0" marR="0">
              <a:lnSpc>
                <a:spcPts val="3500"/>
              </a:lnSpc>
              <a:spcBef>
                <a:spcPts val="0"/>
              </a:spcBef>
              <a:spcAft>
                <a:spcPts val="800"/>
              </a:spcAft>
            </a:pPr>
            <a:r>
              <a:rPr lang="en-US" sz="4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G</a:t>
            </a:r>
            <a:r>
              <a:rPr lang="en-US" sz="40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rPr>
              <a:t>uy</a:t>
            </a:r>
          </a:p>
        </p:txBody>
      </p:sp>
    </p:spTree>
    <p:extLst>
      <p:ext uri="{BB962C8B-B14F-4D97-AF65-F5344CB8AC3E}">
        <p14:creationId xmlns:p14="http://schemas.microsoft.com/office/powerpoint/2010/main" val="258488474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214524" cy="6858000"/>
          </a:xfrm>
          <a:prstGeom prst="rect">
            <a:avLst/>
          </a:prstGeom>
        </p:spPr>
      </p:pic>
    </p:spTree>
    <p:extLst>
      <p:ext uri="{BB962C8B-B14F-4D97-AF65-F5344CB8AC3E}">
        <p14:creationId xmlns:p14="http://schemas.microsoft.com/office/powerpoint/2010/main" val="27699228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14800" y="0"/>
            <a:ext cx="5029200" cy="6858000"/>
          </a:xfrm>
          <a:prstGeom prst="rect">
            <a:avLst/>
          </a:prstGeom>
          <a:noFill/>
        </p:spPr>
        <p:txBody>
          <a:bodyPr wrap="square" lIns="91440" tIns="0" rIns="0" bIns="0">
            <a:noAutofit/>
          </a:bodyPr>
          <a:lstStyle/>
          <a:p>
            <a:r>
              <a:rPr lang="en-US" sz="3600" b="1" dirty="0">
                <a:effectLst>
                  <a:glow rad="127000">
                    <a:schemeClr val="bg1"/>
                  </a:glow>
                </a:effectLst>
                <a:latin typeface="Calibri" panose="020F0502020204030204" pitchFamily="34" charset="0"/>
                <a:cs typeface="Calibri" panose="020F0502020204030204" pitchFamily="34" charset="0"/>
              </a:rPr>
              <a:t>How to Be a Stand-Up Guy:</a:t>
            </a:r>
          </a:p>
          <a:p>
            <a:endParaRPr lang="en-US" sz="1000" b="1" dirty="0">
              <a:effectLst>
                <a:glow rad="127000">
                  <a:schemeClr val="bg1"/>
                </a:glow>
              </a:effectLst>
              <a:latin typeface="Calibri" panose="020F0502020204030204" pitchFamily="34" charset="0"/>
              <a:cs typeface="Calibri" panose="020F0502020204030204" pitchFamily="34" charset="0"/>
            </a:endParaRPr>
          </a:p>
          <a:p>
            <a:r>
              <a:rPr lang="en-US" sz="3600" b="1" dirty="0">
                <a:effectLst>
                  <a:glow rad="127000">
                    <a:schemeClr val="bg1"/>
                  </a:glow>
                </a:effectLst>
                <a:latin typeface="Calibri" panose="020F0502020204030204" pitchFamily="34" charset="0"/>
                <a:cs typeface="Calibri" panose="020F0502020204030204" pitchFamily="34" charset="0"/>
              </a:rPr>
              <a:t>“Whoever hears these teachings of mine and obeys them is like a wise man who built his house on rock. It rained hard, the floods came, and the winds blew and beat against that house. But it did not fall because it was built on rock.” </a:t>
            </a:r>
            <a:r>
              <a:rPr lang="en-US" sz="2800" b="1" dirty="0">
                <a:effectLst>
                  <a:glow rad="127000">
                    <a:schemeClr val="bg1"/>
                  </a:glow>
                </a:effectLst>
                <a:latin typeface="Calibri" panose="020F0502020204030204" pitchFamily="34" charset="0"/>
                <a:cs typeface="Calibri" panose="020F0502020204030204" pitchFamily="34" charset="0"/>
              </a:rPr>
              <a:t>Mat. 7:24, 25</a:t>
            </a:r>
            <a:endParaRPr lang="en-US" sz="28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0778" r="16473"/>
          <a:stretch/>
        </p:blipFill>
        <p:spPr>
          <a:xfrm>
            <a:off x="0" y="0"/>
            <a:ext cx="4114800" cy="6858000"/>
          </a:xfrm>
          <a:prstGeom prst="rect">
            <a:avLst/>
          </a:prstGeom>
        </p:spPr>
      </p:pic>
    </p:spTree>
    <p:extLst>
      <p:ext uri="{BB962C8B-B14F-4D97-AF65-F5344CB8AC3E}">
        <p14:creationId xmlns:p14="http://schemas.microsoft.com/office/powerpoint/2010/main" val="4395751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
        <p:nvSpPr>
          <p:cNvPr id="6" name="Rectangle 5"/>
          <p:cNvSpPr/>
          <p:nvPr/>
        </p:nvSpPr>
        <p:spPr>
          <a:xfrm>
            <a:off x="2895600" y="25400"/>
            <a:ext cx="6248400" cy="6832600"/>
          </a:xfrm>
          <a:prstGeom prst="rect">
            <a:avLst/>
          </a:prstGeom>
          <a:noFill/>
        </p:spPr>
        <p:txBody>
          <a:bodyPr wrap="square" lIns="91440" tIns="0" rIns="91440" bIns="0">
            <a:noAutofit/>
          </a:bodyPr>
          <a:lstStyle/>
          <a:p>
            <a:pPr>
              <a:lnSpc>
                <a:spcPts val="5000"/>
              </a:lnSpc>
            </a:pPr>
            <a:r>
              <a:rPr lang="en-US" sz="4400" b="1" dirty="0">
                <a:effectLst>
                  <a:glow rad="127000">
                    <a:schemeClr val="bg1"/>
                  </a:glow>
                </a:effectLst>
                <a:latin typeface="Calibri" panose="020F0502020204030204" pitchFamily="34" charset="0"/>
                <a:cs typeface="Calibri" panose="020F0502020204030204" pitchFamily="34" charset="0"/>
              </a:rPr>
              <a:t>“Sinners are destroyed and taken away. But the houses of godly people stand firm.” </a:t>
            </a:r>
            <a:r>
              <a:rPr lang="en-US" sz="2800" b="1" dirty="0">
                <a:effectLst>
                  <a:glow rad="127000">
                    <a:schemeClr val="bg1"/>
                  </a:glow>
                </a:effectLst>
                <a:latin typeface="Calibri" panose="020F0502020204030204" pitchFamily="34" charset="0"/>
                <a:cs typeface="Calibri" panose="020F0502020204030204" pitchFamily="34" charset="0"/>
              </a:rPr>
              <a:t>Prov. 12:7 (NIRV)</a:t>
            </a:r>
          </a:p>
          <a:p>
            <a:endParaRPr lang="en-US" sz="3200" b="1" dirty="0">
              <a:effectLst>
                <a:glow rad="127000">
                  <a:schemeClr val="bg1"/>
                </a:glow>
              </a:effectLst>
              <a:latin typeface="Calibri" panose="020F0502020204030204" pitchFamily="34" charset="0"/>
              <a:cs typeface="Calibri" panose="020F0502020204030204" pitchFamily="34" charset="0"/>
            </a:endParaRPr>
          </a:p>
          <a:p>
            <a:pPr>
              <a:lnSpc>
                <a:spcPts val="5000"/>
              </a:lnSpc>
            </a:pPr>
            <a:r>
              <a:rPr lang="en-US" sz="4400" b="1" dirty="0">
                <a:effectLst>
                  <a:glow rad="127000">
                    <a:schemeClr val="bg1"/>
                  </a:glow>
                </a:effectLst>
                <a:latin typeface="Calibri" panose="020F0502020204030204" pitchFamily="34" charset="0"/>
                <a:cs typeface="Calibri" panose="020F0502020204030204" pitchFamily="34" charset="0"/>
              </a:rPr>
              <a:t>When the storms of life come, the wicked are whirled away, but the godly have a lasting foundation. </a:t>
            </a:r>
            <a:r>
              <a:rPr lang="en-US" sz="2800" b="1" dirty="0">
                <a:effectLst>
                  <a:glow rad="127000">
                    <a:schemeClr val="bg1"/>
                  </a:glow>
                </a:effectLst>
                <a:latin typeface="Calibri" panose="020F0502020204030204" pitchFamily="34" charset="0"/>
                <a:cs typeface="Calibri" panose="020F0502020204030204" pitchFamily="34" charset="0"/>
              </a:rPr>
              <a:t>Prov. 10:25 (NLT)</a:t>
            </a:r>
          </a:p>
        </p:txBody>
      </p:sp>
    </p:spTree>
    <p:extLst>
      <p:ext uri="{BB962C8B-B14F-4D97-AF65-F5344CB8AC3E}">
        <p14:creationId xmlns:p14="http://schemas.microsoft.com/office/powerpoint/2010/main" val="1256278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16604"/>
          <a:stretch/>
        </p:blipFill>
        <p:spPr>
          <a:xfrm>
            <a:off x="9293" y="-20444"/>
            <a:ext cx="9144000" cy="4592444"/>
          </a:xfrm>
        </p:spPr>
      </p:pic>
      <p:sp>
        <p:nvSpPr>
          <p:cNvPr id="5" name="Rectangle 4"/>
          <p:cNvSpPr/>
          <p:nvPr/>
        </p:nvSpPr>
        <p:spPr>
          <a:xfrm>
            <a:off x="0" y="4724400"/>
            <a:ext cx="9144000" cy="2133600"/>
          </a:xfrm>
          <a:prstGeom prst="rect">
            <a:avLst/>
          </a:prstGeom>
          <a:noFill/>
        </p:spPr>
        <p:txBody>
          <a:bodyPr wrap="square" lIns="91440" tIns="0" rIns="91440" bIns="0">
            <a:noAutofit/>
          </a:bodyPr>
          <a:lstStyle/>
          <a:p>
            <a:r>
              <a:rPr lang="en-US" sz="4400" b="1" dirty="0">
                <a:effectLst>
                  <a:glow rad="127000">
                    <a:schemeClr val="bg1"/>
                  </a:glow>
                </a:effectLst>
                <a:latin typeface="Calibri" panose="020F0502020204030204" pitchFamily="34" charset="0"/>
                <a:cs typeface="Calibri" panose="020F0502020204030204" pitchFamily="34" charset="0"/>
              </a:rPr>
              <a:t>A man’s family needs for him to be a Real Stand-Up Guy—</a:t>
            </a:r>
          </a:p>
          <a:p>
            <a:pPr algn="ctr"/>
            <a:r>
              <a:rPr lang="en-US" sz="4400" b="1" dirty="0">
                <a:effectLst>
                  <a:glow rad="127000">
                    <a:schemeClr val="bg1"/>
                  </a:glow>
                </a:effectLst>
                <a:latin typeface="Calibri" panose="020F0502020204030204" pitchFamily="34" charset="0"/>
                <a:cs typeface="Calibri" panose="020F0502020204030204" pitchFamily="34" charset="0"/>
              </a:rPr>
              <a:t>A Man of Integrity!</a:t>
            </a:r>
            <a:endParaRPr lang="en-US" sz="2800" b="1" dirty="0">
              <a:effectLst>
                <a:glow rad="1270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04460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 y="5576"/>
            <a:ext cx="9144000" cy="6852424"/>
          </a:xfrm>
          <a:prstGeom prst="rect">
            <a:avLst/>
          </a:prstGeom>
        </p:spPr>
      </p:pic>
      <p:sp>
        <p:nvSpPr>
          <p:cNvPr id="3" name="Content Placeholder 2"/>
          <p:cNvSpPr>
            <a:spLocks noGrp="1"/>
          </p:cNvSpPr>
          <p:nvPr>
            <p:ph idx="1"/>
          </p:nvPr>
        </p:nvSpPr>
        <p:spPr>
          <a:xfrm>
            <a:off x="-1860" y="0"/>
            <a:ext cx="3659459" cy="6858000"/>
          </a:xfrm>
        </p:spPr>
        <p:txBody>
          <a:bodyPr/>
          <a:lstStyle/>
          <a:p>
            <a:pPr marL="0" indent="0" algn="ctr">
              <a:lnSpc>
                <a:spcPts val="5000"/>
              </a:lnSpc>
              <a:buNone/>
            </a:pPr>
            <a:r>
              <a:rPr lang="en-US" sz="4000" dirty="0">
                <a:latin typeface="Calibri" panose="020F0502020204030204" pitchFamily="34" charset="0"/>
                <a:cs typeface="Calibri" panose="020F0502020204030204" pitchFamily="34" charset="0"/>
              </a:rPr>
              <a:t>A rock will</a:t>
            </a:r>
          </a:p>
          <a:p>
            <a:pPr marL="0" indent="0" algn="ctr">
              <a:lnSpc>
                <a:spcPts val="5000"/>
              </a:lnSpc>
              <a:buNone/>
            </a:pPr>
            <a:r>
              <a:rPr lang="en-US" sz="6600" dirty="0">
                <a:latin typeface="Aharoni" panose="02010803020104030203" pitchFamily="2" charset="-79"/>
                <a:cs typeface="Aharoni" panose="02010803020104030203" pitchFamily="2" charset="-79"/>
              </a:rPr>
              <a:t>Step-Up</a:t>
            </a:r>
            <a:endParaRPr lang="en-US" sz="3200" dirty="0">
              <a:latin typeface="Aharoni" panose="02010803020104030203" pitchFamily="2" charset="-79"/>
              <a:cs typeface="Aharoni" panose="02010803020104030203" pitchFamily="2" charset="-79"/>
            </a:endParaRPr>
          </a:p>
          <a:p>
            <a:pPr marL="0" indent="0" algn="ctr">
              <a:lnSpc>
                <a:spcPts val="5000"/>
              </a:lnSpc>
              <a:buNone/>
            </a:pPr>
            <a:r>
              <a:rPr lang="en-US" sz="4000" dirty="0">
                <a:latin typeface="Calibri" panose="020F0502020204030204" pitchFamily="34" charset="0"/>
                <a:cs typeface="Calibri" panose="020F0502020204030204" pitchFamily="34" charset="0"/>
              </a:rPr>
              <a:t>to</a:t>
            </a:r>
          </a:p>
          <a:p>
            <a:pPr marL="0" indent="0" algn="ctr">
              <a:lnSpc>
                <a:spcPts val="5000"/>
              </a:lnSpc>
              <a:buNone/>
            </a:pPr>
            <a:r>
              <a:rPr lang="en-US" sz="6000" dirty="0">
                <a:latin typeface="Calibri" panose="020F0502020204030204" pitchFamily="34" charset="0"/>
                <a:cs typeface="Calibri" panose="020F0502020204030204" pitchFamily="34" charset="0"/>
              </a:rPr>
              <a:t>Protect</a:t>
            </a:r>
          </a:p>
          <a:p>
            <a:pPr marL="0" indent="0" algn="ctr">
              <a:lnSpc>
                <a:spcPts val="5000"/>
              </a:lnSpc>
              <a:buNone/>
            </a:pPr>
            <a:r>
              <a:rPr lang="en-US" sz="6000" dirty="0">
                <a:latin typeface="Calibri" panose="020F0502020204030204" pitchFamily="34" charset="0"/>
                <a:cs typeface="Calibri" panose="020F0502020204030204" pitchFamily="34" charset="0"/>
              </a:rPr>
              <a:t>&amp; </a:t>
            </a:r>
          </a:p>
          <a:p>
            <a:pPr marL="0" indent="0" algn="ctr">
              <a:lnSpc>
                <a:spcPts val="5000"/>
              </a:lnSpc>
              <a:buNone/>
            </a:pPr>
            <a:r>
              <a:rPr lang="en-US" sz="6000" dirty="0">
                <a:latin typeface="Calibri" panose="020F0502020204030204" pitchFamily="34" charset="0"/>
                <a:cs typeface="Calibri" panose="020F0502020204030204" pitchFamily="34" charset="0"/>
              </a:rPr>
              <a:t>Provide for His Family</a:t>
            </a:r>
          </a:p>
        </p:txBody>
      </p:sp>
    </p:spTree>
    <p:extLst>
      <p:ext uri="{BB962C8B-B14F-4D97-AF65-F5344CB8AC3E}">
        <p14:creationId xmlns:p14="http://schemas.microsoft.com/office/powerpoint/2010/main" val="37475859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http://campaignkerusso.org/?p=13167</a:t>
            </a:r>
            <a:endParaRPr lang="en-US" sz="2000" b="1" u="sng" dirty="0"/>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info@campaignkerusso.org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17000" contrast="23000"/>
                    </a14:imgEffect>
                  </a14:imgLayer>
                </a14:imgProps>
              </a:ext>
              <a:ext uri="{28A0092B-C50C-407E-A947-70E740481C1C}">
                <a14:useLocalDpi xmlns:a14="http://schemas.microsoft.com/office/drawing/2010/main" val="0"/>
              </a:ext>
            </a:extLst>
          </a:blip>
          <a:stretch>
            <a:fillRect/>
          </a:stretch>
        </p:blipFill>
        <p:spPr>
          <a:xfrm>
            <a:off x="0" y="0"/>
            <a:ext cx="9131300" cy="6883400"/>
          </a:xfrm>
          <a:prstGeom prst="rect">
            <a:avLst/>
          </a:prstGeom>
        </p:spPr>
      </p:pic>
      <p:sp>
        <p:nvSpPr>
          <p:cNvPr id="3" name="Content Placeholder 2"/>
          <p:cNvSpPr>
            <a:spLocks noGrp="1"/>
          </p:cNvSpPr>
          <p:nvPr>
            <p:ph idx="1"/>
          </p:nvPr>
        </p:nvSpPr>
        <p:spPr>
          <a:xfrm>
            <a:off x="12700" y="2590800"/>
            <a:ext cx="4191000" cy="4140200"/>
          </a:xfrm>
          <a:effectLst>
            <a:glow rad="127000">
              <a:schemeClr val="bg1"/>
            </a:glow>
          </a:effectLst>
        </p:spPr>
        <p:txBody>
          <a:bodyPr/>
          <a:lstStyle/>
          <a:p>
            <a:pPr marL="0" indent="0">
              <a:lnSpc>
                <a:spcPts val="5500"/>
              </a:lnSpc>
              <a:buNone/>
            </a:pPr>
            <a:r>
              <a:rPr lang="en-US" sz="6600" dirty="0">
                <a:effectLst>
                  <a:glow rad="127000">
                    <a:schemeClr val="bg1"/>
                  </a:glow>
                </a:effectLst>
                <a:latin typeface="Calibri" panose="020F0502020204030204" pitchFamily="34" charset="0"/>
                <a:cs typeface="Calibri" panose="020F0502020204030204" pitchFamily="34" charset="0"/>
              </a:rPr>
              <a:t>“Be my rock of safety where I can always hide.” </a:t>
            </a:r>
            <a:r>
              <a:rPr lang="en-US" dirty="0">
                <a:effectLst>
                  <a:glow rad="127000">
                    <a:schemeClr val="bg1"/>
                  </a:glow>
                </a:effectLst>
                <a:latin typeface="Calibri" panose="020F0502020204030204" pitchFamily="34" charset="0"/>
                <a:cs typeface="Calibri" panose="020F0502020204030204" pitchFamily="34" charset="0"/>
              </a:rPr>
              <a:t>Ps. 71:3 </a:t>
            </a:r>
          </a:p>
        </p:txBody>
      </p:sp>
      <p:sp>
        <p:nvSpPr>
          <p:cNvPr id="4" name="Content Placeholder 2"/>
          <p:cNvSpPr txBox="1">
            <a:spLocks/>
          </p:cNvSpPr>
          <p:nvPr/>
        </p:nvSpPr>
        <p:spPr bwMode="auto">
          <a:xfrm>
            <a:off x="5562600" y="228600"/>
            <a:ext cx="3237571" cy="2362200"/>
          </a:xfrm>
          <a:prstGeom prst="rect">
            <a:avLst/>
          </a:prstGeom>
          <a:noFill/>
          <a:ln>
            <a:noFill/>
          </a:ln>
          <a:effectLst>
            <a:glow rad="127000">
              <a:schemeClr val="bg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5000"/>
              </a:lnSpc>
              <a:buFont typeface="Wingdings" pitchFamily="2" charset="2"/>
              <a:buNone/>
            </a:pPr>
            <a:r>
              <a:rPr lang="en-US" sz="6600" kern="0" dirty="0">
                <a:effectLst>
                  <a:glow rad="127000">
                    <a:schemeClr val="bg1"/>
                  </a:glow>
                </a:effectLst>
                <a:latin typeface="Calibri" panose="020F0502020204030204" pitchFamily="34" charset="0"/>
                <a:cs typeface="Calibri" panose="020F0502020204030204" pitchFamily="34" charset="0"/>
              </a:rPr>
              <a:t>God Protects Us</a:t>
            </a:r>
            <a:endParaRPr lang="en-US" kern="0" dirty="0">
              <a:effectLst>
                <a:glow rad="1270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05120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096000" y="76200"/>
            <a:ext cx="3048000" cy="6705600"/>
          </a:xfrm>
          <a:noFill/>
          <a:effectLst>
            <a:glow rad="635000">
              <a:srgbClr val="644922"/>
            </a:glow>
            <a:softEdge rad="0"/>
          </a:effectLst>
        </p:spPr>
        <p:txBody>
          <a:bodyPr/>
          <a:lstStyle/>
          <a:p>
            <a:pPr marL="0" indent="0">
              <a:buNone/>
            </a:pPr>
            <a:r>
              <a:rPr lang="en-US" sz="4400" dirty="0">
                <a:effectLst>
                  <a:glow rad="127000">
                    <a:schemeClr val="bg1"/>
                  </a:glow>
                </a:effectLst>
                <a:latin typeface="Calibri" panose="020F0502020204030204" pitchFamily="34" charset="0"/>
                <a:cs typeface="Calibri" panose="020F0502020204030204" pitchFamily="34" charset="0"/>
              </a:rPr>
              <a:t>"…and you shall strike the rock, and water will come out of it, that the people may drink." </a:t>
            </a:r>
          </a:p>
          <a:p>
            <a:pPr marL="0" indent="0" algn="r">
              <a:buNone/>
            </a:pPr>
            <a:r>
              <a:rPr lang="en-US" dirty="0">
                <a:effectLst>
                  <a:glow rad="127000">
                    <a:schemeClr val="bg1"/>
                  </a:glow>
                </a:effectLst>
                <a:latin typeface="Calibri" panose="020F0502020204030204" pitchFamily="34" charset="0"/>
                <a:cs typeface="Calibri" panose="020F0502020204030204" pitchFamily="34" charset="0"/>
              </a:rPr>
              <a:t>Ex. 17:6</a:t>
            </a:r>
          </a:p>
        </p:txBody>
      </p:sp>
      <p:sp>
        <p:nvSpPr>
          <p:cNvPr id="5" name="Content Placeholder 2"/>
          <p:cNvSpPr txBox="1">
            <a:spLocks/>
          </p:cNvSpPr>
          <p:nvPr/>
        </p:nvSpPr>
        <p:spPr bwMode="auto">
          <a:xfrm>
            <a:off x="76200" y="39029"/>
            <a:ext cx="2971800" cy="1295400"/>
          </a:xfrm>
          <a:prstGeom prst="rect">
            <a:avLst/>
          </a:prstGeom>
          <a:noFill/>
          <a:ln>
            <a:noFill/>
          </a:ln>
          <a:effectLst>
            <a:glow rad="635000">
              <a:srgbClr val="644922"/>
            </a:glo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6000" kern="0" dirty="0">
                <a:effectLst>
                  <a:glow rad="127000">
                    <a:schemeClr val="bg1"/>
                  </a:glow>
                </a:effectLst>
                <a:latin typeface="Calibri" panose="020F0502020204030204" pitchFamily="34" charset="0"/>
                <a:cs typeface="Calibri" panose="020F0502020204030204" pitchFamily="34" charset="0"/>
              </a:rPr>
              <a:t>Provide for Them</a:t>
            </a:r>
          </a:p>
        </p:txBody>
      </p:sp>
    </p:spTree>
    <p:extLst>
      <p:ext uri="{BB962C8B-B14F-4D97-AF65-F5344CB8AC3E}">
        <p14:creationId xmlns:p14="http://schemas.microsoft.com/office/powerpoint/2010/main" val="26547197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3314"/>
            <a:ext cx="4800600" cy="6858000"/>
          </a:xfrm>
        </p:spPr>
        <p:txBody>
          <a:bodyPr/>
          <a:lstStyle/>
          <a:p>
            <a:pPr marL="0" indent="0">
              <a:buNone/>
            </a:pPr>
            <a:r>
              <a:rPr lang="en-US" sz="3600" dirty="0">
                <a:effectLst>
                  <a:glow rad="127000">
                    <a:schemeClr val="bg1"/>
                  </a:glow>
                </a:effectLst>
              </a:rPr>
              <a:t>The rock provides &amp; protects at great personal cost to itself. It is said to be “struck,” “cleft” and “split.”</a:t>
            </a:r>
          </a:p>
          <a:p>
            <a:pPr marL="0" indent="0">
              <a:buNone/>
            </a:pPr>
            <a:r>
              <a:rPr lang="en-US" sz="3600" dirty="0">
                <a:effectLst>
                  <a:glow rad="127000">
                    <a:schemeClr val="bg1"/>
                  </a:glow>
                </a:effectLst>
              </a:rPr>
              <a:t>“He made water flow for them from the rock; he split the rock and water gushed out.” </a:t>
            </a:r>
          </a:p>
          <a:p>
            <a:pPr marL="0" indent="0" algn="r">
              <a:buNone/>
            </a:pPr>
            <a:r>
              <a:rPr lang="en-US" dirty="0">
                <a:effectLst>
                  <a:glow rad="127000">
                    <a:schemeClr val="bg1"/>
                  </a:glow>
                </a:effectLst>
              </a:rPr>
              <a:t>Isa. 48:21 (GW)</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333"/>
          <a:stretch/>
        </p:blipFill>
        <p:spPr>
          <a:xfrm>
            <a:off x="0" y="3313"/>
            <a:ext cx="4419600" cy="6858000"/>
          </a:xfrm>
          <a:prstGeom prst="rect">
            <a:avLst/>
          </a:prstGeom>
          <a:effectLst>
            <a:softEdge rad="76200"/>
          </a:effectLst>
        </p:spPr>
      </p:pic>
    </p:spTree>
    <p:extLst>
      <p:ext uri="{BB962C8B-B14F-4D97-AF65-F5344CB8AC3E}">
        <p14:creationId xmlns:p14="http://schemas.microsoft.com/office/powerpoint/2010/main" val="13008845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4246" y="0"/>
            <a:ext cx="4629754" cy="6861313"/>
          </a:xfrm>
        </p:spPr>
        <p:txBody>
          <a:bodyPr/>
          <a:lstStyle/>
          <a:p>
            <a:pPr marL="0" indent="0" algn="ctr">
              <a:buNone/>
            </a:pPr>
            <a:r>
              <a:rPr lang="en-US" sz="7200" dirty="0">
                <a:latin typeface="Aharoni" panose="02010803020104030203" pitchFamily="2" charset="-79"/>
                <a:cs typeface="Aharoni" panose="02010803020104030203" pitchFamily="2" charset="-79"/>
              </a:rPr>
              <a:t>That Rock</a:t>
            </a:r>
            <a:r>
              <a:rPr lang="en-US" sz="5400" dirty="0">
                <a:latin typeface="Calibri" panose="020F0502020204030204"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a:t>
            </a:r>
            <a:r>
              <a:rPr lang="en-US" sz="4000" dirty="0">
                <a:effectLst>
                  <a:glow rad="127000">
                    <a:schemeClr val="bg1"/>
                  </a:glow>
                </a:effectLst>
                <a:latin typeface="Calibri" panose="020F0502020204030204" pitchFamily="34" charset="0"/>
                <a:cs typeface="Calibri" panose="020F0502020204030204" pitchFamily="34" charset="0"/>
              </a:rPr>
              <a:t>struck, cleft &amp; split-</a:t>
            </a:r>
            <a:r>
              <a:rPr lang="en-US" sz="4000" dirty="0">
                <a:latin typeface="Calibri" panose="020F0502020204030204" pitchFamily="34" charset="0"/>
                <a:cs typeface="Calibri" panose="020F0502020204030204" pitchFamily="34" charset="0"/>
              </a:rPr>
              <a:t> </a:t>
            </a:r>
          </a:p>
          <a:p>
            <a:pPr marL="0" indent="0" algn="ctr">
              <a:buNone/>
            </a:pPr>
            <a:r>
              <a:rPr lang="en-US" sz="5400" dirty="0">
                <a:latin typeface="Calibri" panose="020F0502020204030204" pitchFamily="34" charset="0"/>
                <a:cs typeface="Calibri" panose="020F0502020204030204" pitchFamily="34" charset="0"/>
              </a:rPr>
              <a:t>Was Jesus!</a:t>
            </a:r>
          </a:p>
          <a:p>
            <a:pPr marL="0" indent="0">
              <a:buNone/>
            </a:pPr>
            <a:r>
              <a:rPr lang="en-US" sz="4800" dirty="0">
                <a:latin typeface="Calibri" panose="020F0502020204030204" pitchFamily="34" charset="0"/>
                <a:cs typeface="Calibri" panose="020F0502020204030204" pitchFamily="34" charset="0"/>
              </a:rPr>
              <a:t>"They drank from that spiritual Rock… that Rock was Christ." </a:t>
            </a:r>
            <a:r>
              <a:rPr lang="en-US" sz="2400" dirty="0">
                <a:latin typeface="Calibri" panose="020F0502020204030204" pitchFamily="34" charset="0"/>
                <a:cs typeface="Calibri" panose="020F0502020204030204" pitchFamily="34" charset="0"/>
              </a:rPr>
              <a:t>1 Cor. 10:4</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4648"/>
          <a:stretch/>
        </p:blipFill>
        <p:spPr>
          <a:xfrm>
            <a:off x="0" y="3313"/>
            <a:ext cx="4514246" cy="6858000"/>
          </a:xfrm>
          <a:prstGeom prst="rect">
            <a:avLst/>
          </a:prstGeom>
          <a:effectLst>
            <a:softEdge rad="63500"/>
          </a:effectLst>
        </p:spPr>
      </p:pic>
    </p:spTree>
    <p:extLst>
      <p:ext uri="{BB962C8B-B14F-4D97-AF65-F5344CB8AC3E}">
        <p14:creationId xmlns:p14="http://schemas.microsoft.com/office/powerpoint/2010/main" val="33295244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43400"/>
            <a:ext cx="9144000" cy="2517913"/>
          </a:xfrm>
        </p:spPr>
        <p:txBody>
          <a:bodyPr lIns="91440" tIns="0" rIns="91440" bIns="0"/>
          <a:lstStyle/>
          <a:p>
            <a:pPr marL="0" indent="0">
              <a:buNone/>
            </a:pPr>
            <a:r>
              <a:rPr lang="en-US" sz="3600" dirty="0">
                <a:latin typeface="Calibri" panose="020F0502020204030204" pitchFamily="34" charset="0"/>
                <a:cs typeface="Calibri" panose="020F0502020204030204" pitchFamily="34" charset="0"/>
              </a:rPr>
              <a:t>Rock of Ages, cleft for me, let me hide myself in thee. </a:t>
            </a:r>
          </a:p>
          <a:p>
            <a:pPr marL="0" indent="0">
              <a:buNone/>
            </a:pPr>
            <a:r>
              <a:rPr lang="en-US" sz="3600" dirty="0">
                <a:latin typeface="Calibri" panose="020F0502020204030204" pitchFamily="34" charset="0"/>
                <a:cs typeface="Calibri" panose="020F0502020204030204" pitchFamily="34" charset="0"/>
              </a:rPr>
              <a:t>Let the water and the blood from thy riven side which flowed, be of sin the double cure.</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5000"/>
          <a:stretch/>
        </p:blipFill>
        <p:spPr>
          <a:xfrm>
            <a:off x="0" y="0"/>
            <a:ext cx="9144000" cy="4343400"/>
          </a:xfrm>
          <a:prstGeom prst="rect">
            <a:avLst/>
          </a:prstGeom>
        </p:spPr>
      </p:pic>
    </p:spTree>
    <p:extLst>
      <p:ext uri="{BB962C8B-B14F-4D97-AF65-F5344CB8AC3E}">
        <p14:creationId xmlns:p14="http://schemas.microsoft.com/office/powerpoint/2010/main" val="7077567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6887817"/>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25000"/>
          <a:stretch/>
        </p:blipFill>
        <p:spPr>
          <a:xfrm>
            <a:off x="-1109355" y="-152400"/>
            <a:ext cx="6976755" cy="7238999"/>
          </a:xfrm>
          <a:prstGeom prst="rect">
            <a:avLst/>
          </a:prstGeom>
          <a:effectLst>
            <a:softEdge rad="114300"/>
          </a:effectLst>
        </p:spPr>
      </p:pic>
      <p:sp>
        <p:nvSpPr>
          <p:cNvPr id="3" name="Content Placeholder 2"/>
          <p:cNvSpPr>
            <a:spLocks noGrp="1"/>
          </p:cNvSpPr>
          <p:nvPr>
            <p:ph idx="1"/>
          </p:nvPr>
        </p:nvSpPr>
        <p:spPr>
          <a:xfrm>
            <a:off x="4572000" y="990600"/>
            <a:ext cx="4572000" cy="5867400"/>
          </a:xfrm>
          <a:effectLst>
            <a:glow rad="127000">
              <a:schemeClr val="bg1"/>
            </a:glow>
            <a:softEdge rad="0"/>
          </a:effectLst>
        </p:spPr>
        <p:txBody>
          <a:bodyPr/>
          <a:lstStyle/>
          <a:p>
            <a:pPr marL="0" indent="0">
              <a:buNone/>
            </a:pPr>
            <a:r>
              <a:rPr lang="en-US" sz="4800" dirty="0">
                <a:effectLst>
                  <a:glow rad="127000">
                    <a:schemeClr val="bg1"/>
                  </a:glow>
                </a:effectLst>
                <a:latin typeface="Calibri" panose="020F0502020204030204" pitchFamily="34" charset="0"/>
                <a:cs typeface="Calibri" panose="020F0502020204030204" pitchFamily="34" charset="0"/>
              </a:rPr>
              <a:t>“Jesus stood up and called out in a loud voice, "If anyone is thirsty, let him come to Me and drink.” </a:t>
            </a:r>
          </a:p>
          <a:p>
            <a:pPr marL="0" indent="0" algn="r">
              <a:buNone/>
            </a:pPr>
            <a:r>
              <a:rPr lang="en-US" dirty="0">
                <a:effectLst>
                  <a:glow rad="127000">
                    <a:schemeClr val="bg1"/>
                  </a:glow>
                </a:effectLst>
              </a:rPr>
              <a:t>John 7:37 (BSB)</a:t>
            </a:r>
          </a:p>
        </p:txBody>
      </p:sp>
    </p:spTree>
    <p:extLst>
      <p:ext uri="{BB962C8B-B14F-4D97-AF65-F5344CB8AC3E}">
        <p14:creationId xmlns:p14="http://schemas.microsoft.com/office/powerpoint/2010/main" val="22950535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0"/>
            <a:ext cx="4724400" cy="6861313"/>
          </a:xfrm>
          <a:effectLst>
            <a:glow rad="127000">
              <a:schemeClr val="bg1"/>
            </a:glow>
          </a:effectLst>
        </p:spPr>
        <p:txBody>
          <a:bodyPr lIns="91440" tIns="0" rIns="45720" bIns="0"/>
          <a:lstStyle/>
          <a:p>
            <a:pPr marL="0" indent="0">
              <a:buNone/>
            </a:pPr>
            <a:r>
              <a:rPr lang="en-US" sz="4400" dirty="0">
                <a:effectLst>
                  <a:glow rad="127000">
                    <a:schemeClr val="bg1"/>
                  </a:glow>
                </a:effectLst>
              </a:rPr>
              <a:t>Rock dads provide for &amp; protect their wife and kids, even if it is at great personal cost &amp; sacrifice.</a:t>
            </a:r>
          </a:p>
          <a:p>
            <a:pPr marL="0" indent="0">
              <a:buNone/>
            </a:pPr>
            <a:r>
              <a:rPr lang="en-US" sz="4400" dirty="0">
                <a:effectLst>
                  <a:glow rad="127000">
                    <a:schemeClr val="bg1"/>
                  </a:glow>
                </a:effectLst>
              </a:rPr>
              <a:t>They are (in a sense) “cleft” for their families. </a:t>
            </a:r>
            <a:endParaRPr lang="en-US" dirty="0">
              <a:effectLst>
                <a:glow rad="127000">
                  <a:schemeClr val="bg1"/>
                </a:glow>
              </a:effectLs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12534"/>
          <a:stretch/>
        </p:blipFill>
        <p:spPr>
          <a:xfrm>
            <a:off x="0" y="0"/>
            <a:ext cx="4572000" cy="6858000"/>
          </a:xfrm>
          <a:prstGeom prst="rect">
            <a:avLst/>
          </a:prstGeom>
          <a:effectLst>
            <a:softEdge rad="101600"/>
          </a:effectLst>
        </p:spPr>
      </p:pic>
    </p:spTree>
    <p:extLst>
      <p:ext uri="{BB962C8B-B14F-4D97-AF65-F5344CB8AC3E}">
        <p14:creationId xmlns:p14="http://schemas.microsoft.com/office/powerpoint/2010/main" val="183025183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
            <a:ext cx="5063067" cy="6861313"/>
          </a:xfrm>
          <a:effectLst>
            <a:glow rad="127000">
              <a:schemeClr val="bg1"/>
            </a:glow>
          </a:effectLst>
        </p:spPr>
        <p:txBody>
          <a:bodyPr/>
          <a:lstStyle/>
          <a:p>
            <a:pPr marL="0" indent="0">
              <a:buNone/>
            </a:pPr>
            <a:r>
              <a:rPr lang="en-US" sz="6600" dirty="0">
                <a:effectLst>
                  <a:glow rad="127000">
                    <a:schemeClr val="bg1"/>
                  </a:glow>
                </a:effectLst>
                <a:latin typeface="Calibri" panose="020F0502020204030204" pitchFamily="34" charset="0"/>
                <a:cs typeface="Calibri" panose="020F0502020204030204" pitchFamily="34" charset="0"/>
              </a:rPr>
              <a:t>Rock Dads:</a:t>
            </a:r>
          </a:p>
          <a:p>
            <a:pPr marL="0" indent="0">
              <a:buNone/>
            </a:pPr>
            <a:br>
              <a:rPr lang="en-US" sz="1000" dirty="0">
                <a:effectLst>
                  <a:glow rad="127000">
                    <a:schemeClr val="bg1"/>
                  </a:glow>
                </a:effectLst>
                <a:latin typeface="Calibri" panose="020F0502020204030204" pitchFamily="34" charset="0"/>
                <a:cs typeface="Calibri" panose="020F0502020204030204" pitchFamily="34" charset="0"/>
              </a:rPr>
            </a:br>
            <a:r>
              <a:rPr lang="en-US" sz="4800" dirty="0">
                <a:effectLst>
                  <a:glow rad="127000">
                    <a:schemeClr val="bg1"/>
                  </a:glow>
                </a:effectLst>
                <a:latin typeface="Calibri" panose="020F0502020204030204" pitchFamily="34" charset="0"/>
                <a:cs typeface="Calibri" panose="020F0502020204030204" pitchFamily="34" charset="0"/>
              </a:rPr>
              <a:t>Show-Up</a:t>
            </a:r>
          </a:p>
          <a:p>
            <a:pPr marL="0" indent="0">
              <a:buNone/>
            </a:pPr>
            <a:r>
              <a:rPr lang="en-US" sz="3200" dirty="0">
                <a:effectLst>
                  <a:glow rad="127000">
                    <a:schemeClr val="bg1"/>
                  </a:glow>
                </a:effectLst>
                <a:latin typeface="Calibri" panose="020F0502020204030204" pitchFamily="34" charset="0"/>
                <a:cs typeface="Calibri" panose="020F0502020204030204" pitchFamily="34" charset="0"/>
              </a:rPr>
              <a:t>(Present &amp; Dependable)</a:t>
            </a:r>
          </a:p>
          <a:p>
            <a:pPr marL="0" indent="0">
              <a:buNone/>
            </a:pPr>
            <a:r>
              <a:rPr lang="en-US" sz="4800" dirty="0">
                <a:effectLst>
                  <a:glow rad="127000">
                    <a:schemeClr val="bg1"/>
                  </a:glow>
                </a:effectLst>
                <a:latin typeface="Calibri" panose="020F0502020204030204" pitchFamily="34" charset="0"/>
                <a:cs typeface="Calibri" panose="020F0502020204030204" pitchFamily="34" charset="0"/>
              </a:rPr>
              <a:t>Stand-Up</a:t>
            </a:r>
          </a:p>
          <a:p>
            <a:pPr marL="0" indent="0">
              <a:buNone/>
            </a:pPr>
            <a:r>
              <a:rPr lang="en-US" sz="3200" dirty="0">
                <a:effectLst>
                  <a:glow rad="127000">
                    <a:schemeClr val="bg1"/>
                  </a:glow>
                </a:effectLst>
                <a:latin typeface="Calibri" panose="020F0502020204030204" pitchFamily="34" charset="0"/>
                <a:cs typeface="Calibri" panose="020F0502020204030204" pitchFamily="34" charset="0"/>
              </a:rPr>
              <a:t>(Integrity: Even When No One is Looking)</a:t>
            </a:r>
          </a:p>
          <a:p>
            <a:pPr marL="0" indent="0">
              <a:buNone/>
            </a:pPr>
            <a:r>
              <a:rPr lang="en-US" sz="4800" dirty="0">
                <a:effectLst>
                  <a:glow rad="127000">
                    <a:schemeClr val="bg1"/>
                  </a:glow>
                </a:effectLst>
                <a:latin typeface="Calibri" panose="020F0502020204030204" pitchFamily="34" charset="0"/>
                <a:cs typeface="Calibri" panose="020F0502020204030204" pitchFamily="34" charset="0"/>
              </a:rPr>
              <a:t>Step-Up</a:t>
            </a:r>
          </a:p>
          <a:p>
            <a:pPr marL="0" indent="0">
              <a:buNone/>
            </a:pPr>
            <a:r>
              <a:rPr lang="en-US" sz="3200" dirty="0">
                <a:effectLst>
                  <a:glow rad="127000">
                    <a:schemeClr val="bg1"/>
                  </a:glow>
                </a:effectLst>
                <a:latin typeface="Calibri" panose="020F0502020204030204" pitchFamily="34" charset="0"/>
                <a:cs typeface="Calibri" panose="020F0502020204030204" pitchFamily="34" charset="0"/>
              </a:rPr>
              <a:t>(Provide &amp; Protect Even at Great Personal Cost)</a:t>
            </a:r>
          </a:p>
          <a:p>
            <a:pPr marL="0" indent="0">
              <a:buNone/>
            </a:pPr>
            <a:endParaRPr lang="en-US" sz="3600" dirty="0">
              <a:effectLst>
                <a:glow rad="127000">
                  <a:schemeClr val="bg1"/>
                </a:glow>
              </a:effectLst>
            </a:endParaRPr>
          </a:p>
          <a:p>
            <a:pPr marL="0" indent="0">
              <a:buNone/>
            </a:pPr>
            <a:endParaRPr lang="en-US" sz="5400" dirty="0">
              <a:effectLst>
                <a:glow rad="127000">
                  <a:schemeClr val="bg1"/>
                </a:glow>
              </a:effectLst>
            </a:endParaRPr>
          </a:p>
          <a:p>
            <a:pPr marL="0" indent="0">
              <a:buNone/>
            </a:pPr>
            <a:endParaRPr lang="en-US" sz="5400" dirty="0">
              <a:effectLst>
                <a:glow rad="127000">
                  <a:schemeClr val="bg1"/>
                </a:glow>
              </a:effectLst>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rcRect l="32530" r="32093"/>
          <a:stretch/>
        </p:blipFill>
        <p:spPr>
          <a:xfrm>
            <a:off x="5410200" y="-228600"/>
            <a:ext cx="3825864" cy="7239000"/>
          </a:xfrm>
          <a:prstGeom prst="rect">
            <a:avLst/>
          </a:prstGeom>
          <a:effectLst>
            <a:softEdge rad="63500"/>
          </a:effec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464" y="1473264"/>
            <a:ext cx="660336" cy="660336"/>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464" y="2908428"/>
            <a:ext cx="660336" cy="660336"/>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464" y="4902264"/>
            <a:ext cx="660336" cy="660336"/>
          </a:xfrm>
          <a:prstGeom prst="rect">
            <a:avLst/>
          </a:prstGeom>
        </p:spPr>
      </p:pic>
    </p:spTree>
    <p:extLst>
      <p:ext uri="{BB962C8B-B14F-4D97-AF65-F5344CB8AC3E}">
        <p14:creationId xmlns:p14="http://schemas.microsoft.com/office/powerpoint/2010/main" val="19015024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 Song: </a:t>
            </a:r>
            <a:br>
              <a:rPr lang="en-US" sz="4400" dirty="0"/>
            </a:br>
            <a:r>
              <a:rPr lang="en-US" sz="4400" dirty="0"/>
              <a:t>Rock of Ages</a:t>
            </a:r>
            <a:br>
              <a:rPr lang="en-US" sz="4400" dirty="0"/>
            </a:br>
            <a:br>
              <a:rPr lang="en-US" sz="4400" dirty="0"/>
            </a:br>
            <a:r>
              <a:rPr lang="en-US" sz="4400" dirty="0"/>
              <a:t>Download Here:</a:t>
            </a:r>
            <a:br>
              <a:rPr lang="en-US" sz="4400" dirty="0"/>
            </a:br>
            <a:r>
              <a:rPr lang="en-US" u="sng" dirty="0">
                <a:hlinkClick r:id="rId2"/>
              </a:rPr>
              <a:t>https://youtu.be/gM7gt_cSxjw</a:t>
            </a:r>
            <a:endParaRPr lang="en-US" dirty="0"/>
          </a:p>
        </p:txBody>
      </p:sp>
    </p:spTree>
    <p:extLst>
      <p:ext uri="{BB962C8B-B14F-4D97-AF65-F5344CB8AC3E}">
        <p14:creationId xmlns:p14="http://schemas.microsoft.com/office/powerpoint/2010/main" val="215055927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lIns="0" tIns="0" rIns="0" bIns="0"/>
          <a:lstStyle/>
          <a:p>
            <a:r>
              <a:rPr lang="en-US" sz="3600" dirty="0"/>
              <a:t>Song: Rock of Ages</a:t>
            </a:r>
          </a:p>
        </p:txBody>
      </p:sp>
      <p:sp>
        <p:nvSpPr>
          <p:cNvPr id="3" name="Content Placeholder 2"/>
          <p:cNvSpPr>
            <a:spLocks noGrp="1"/>
          </p:cNvSpPr>
          <p:nvPr>
            <p:ph idx="1"/>
          </p:nvPr>
        </p:nvSpPr>
        <p:spPr/>
        <p:txBody>
          <a:bodyPr/>
          <a:lstStyle/>
          <a:p>
            <a:endParaRPr lang="en-US" dirty="0"/>
          </a:p>
          <a:p>
            <a:endParaRPr lang="en-US" dirty="0"/>
          </a:p>
        </p:txBody>
      </p:sp>
      <p:pic>
        <p:nvPicPr>
          <p:cNvPr id="5" name="Rock of Ag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3415" y="546588"/>
            <a:ext cx="8399585" cy="6299689"/>
          </a:xfrm>
          <a:prstGeom prst="rect">
            <a:avLst/>
          </a:prstGeom>
        </p:spPr>
      </p:pic>
    </p:spTree>
    <p:extLst>
      <p:ext uri="{BB962C8B-B14F-4D97-AF65-F5344CB8AC3E}">
        <p14:creationId xmlns:p14="http://schemas.microsoft.com/office/powerpoint/2010/main" val="1551160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28600" y="152400"/>
            <a:ext cx="2667000" cy="1905000"/>
          </a:xfrm>
          <a:prstGeom prst="rect">
            <a:avLst/>
          </a:prstGeom>
          <a:noFill/>
        </p:spPr>
        <p:txBody>
          <a:bodyPr wrap="square" lIns="0" tIns="0" rIns="0" bIns="0">
            <a:noAutofit/>
          </a:bodyPr>
          <a:lstStyle/>
          <a:p>
            <a:pPr marL="0" marR="0">
              <a:lnSpc>
                <a:spcPts val="7200"/>
              </a:lnSpc>
              <a:spcBef>
                <a:spcPts val="0"/>
              </a:spcBef>
              <a:spcAft>
                <a:spcPts val="0"/>
              </a:spcAft>
            </a:pPr>
            <a:r>
              <a:rPr lang="en-US" sz="7200" b="1" dirty="0">
                <a:solidFill>
                  <a:schemeClr val="bg2">
                    <a:lumMod val="75000"/>
                  </a:schemeClr>
                </a:solidFill>
                <a:latin typeface="Aharoni" panose="02010803020104030203" pitchFamily="2" charset="-79"/>
                <a:ea typeface="Calibri" panose="020F0502020204030204" pitchFamily="34" charset="0"/>
                <a:cs typeface="Aharoni" panose="02010803020104030203" pitchFamily="2" charset="-79"/>
              </a:rPr>
              <a:t>ROCK</a:t>
            </a:r>
          </a:p>
          <a:p>
            <a:pPr marL="0" marR="0">
              <a:lnSpc>
                <a:spcPts val="7200"/>
              </a:lnSpc>
              <a:spcBef>
                <a:spcPts val="0"/>
              </a:spcBef>
              <a:spcAft>
                <a:spcPts val="0"/>
              </a:spcAft>
            </a:pPr>
            <a:r>
              <a:rPr lang="en-US" sz="7200" b="1" dirty="0">
                <a:solidFill>
                  <a:schemeClr val="bg2">
                    <a:lumMod val="75000"/>
                  </a:schemeClr>
                </a:solidFill>
                <a:latin typeface="Aharoni" panose="02010803020104030203" pitchFamily="2" charset="-79"/>
                <a:ea typeface="Calibri" panose="020F0502020204030204" pitchFamily="34" charset="0"/>
                <a:cs typeface="Aharoni" panose="02010803020104030203" pitchFamily="2" charset="-79"/>
              </a:rPr>
              <a:t>Dads</a:t>
            </a:r>
          </a:p>
          <a:p>
            <a:pPr marL="0" marR="0">
              <a:lnSpc>
                <a:spcPct val="107000"/>
              </a:lnSpc>
              <a:spcBef>
                <a:spcPts val="0"/>
              </a:spcBef>
              <a:spcAft>
                <a:spcPts val="800"/>
              </a:spcAft>
            </a:pPr>
            <a:endParaRPr lang="en-US" sz="72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993875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 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Important Questions</a:t>
            </a:r>
            <a:endParaRPr lang="en-US" sz="3200" b="1" dirty="0"/>
          </a:p>
          <a:p>
            <a:pPr eaLnBrk="1" hangingPunct="1">
              <a:lnSpc>
                <a:spcPct val="80000"/>
              </a:lnSpc>
              <a:buClr>
                <a:srgbClr val="F5F5F5"/>
              </a:buClr>
            </a:pPr>
            <a:endParaRPr lang="en-US" sz="32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19400" y="3733800"/>
            <a:ext cx="6324600" cy="3124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52400" y="76200"/>
            <a:ext cx="3124200" cy="2201008"/>
          </a:xfrm>
          <a:prstGeom prst="rect">
            <a:avLst/>
          </a:prstGeom>
          <a:noFill/>
        </p:spPr>
        <p:txBody>
          <a:bodyPr wrap="square" lIns="0" tIns="0" rIns="0" bIns="0">
            <a:noAutofit/>
          </a:bodyPr>
          <a:lstStyle/>
          <a:p>
            <a:pPr marL="0" marR="0">
              <a:lnSpc>
                <a:spcPts val="6000"/>
              </a:lnSpc>
              <a:spcBef>
                <a:spcPts val="0"/>
              </a:spcBef>
              <a:spcAft>
                <a:spcPts val="0"/>
              </a:spcAft>
            </a:pPr>
            <a:r>
              <a:rPr lang="en-US" sz="4800" b="1" dirty="0">
                <a:solidFill>
                  <a:schemeClr val="bg2">
                    <a:lumMod val="75000"/>
                  </a:schemeClr>
                </a:solidFill>
                <a:effectLst>
                  <a:glow rad="127000">
                    <a:schemeClr val="tx1"/>
                  </a:glow>
                </a:effectLst>
                <a:latin typeface="Aharoni" panose="02010803020104030203" pitchFamily="2" charset="-79"/>
                <a:ea typeface="Calibri" panose="020F0502020204030204" pitchFamily="34" charset="0"/>
                <a:cs typeface="Aharoni" panose="02010803020104030203" pitchFamily="2" charset="-79"/>
              </a:rPr>
              <a:t>A Rock Shows-Up</a:t>
            </a:r>
          </a:p>
          <a:p>
            <a:pPr marL="0" marR="0">
              <a:lnSpc>
                <a:spcPct val="107000"/>
              </a:lnSpc>
              <a:spcBef>
                <a:spcPts val="0"/>
              </a:spcBef>
              <a:spcAft>
                <a:spcPts val="800"/>
              </a:spcAft>
            </a:pPr>
            <a:endParaRPr lang="en-US" sz="72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762000" y="5638800"/>
            <a:ext cx="8382000" cy="1219200"/>
          </a:xfrm>
          <a:prstGeom prst="rect">
            <a:avLst/>
          </a:prstGeom>
          <a:noFill/>
        </p:spPr>
        <p:txBody>
          <a:bodyPr wrap="square" lIns="0" tIns="0" rIns="0" bIns="0">
            <a:noAutofit/>
          </a:bodyPr>
          <a:lstStyle/>
          <a:p>
            <a:pPr marL="0" marR="0">
              <a:lnSpc>
                <a:spcPts val="4500"/>
              </a:lnSpc>
              <a:spcBef>
                <a:spcPts val="0"/>
              </a:spcBef>
              <a:spcAft>
                <a:spcPts val="0"/>
              </a:spcAft>
            </a:pPr>
            <a:r>
              <a:rPr lang="en-US" sz="48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God always shows up. </a:t>
            </a:r>
          </a:p>
          <a:p>
            <a:pPr marL="0" marR="0">
              <a:lnSpc>
                <a:spcPts val="4500"/>
              </a:lnSpc>
              <a:spcBef>
                <a:spcPts val="0"/>
              </a:spcBef>
              <a:spcAft>
                <a:spcPts val="0"/>
              </a:spcAft>
            </a:pPr>
            <a:r>
              <a:rPr lang="en-US" sz="48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He never lets his children down.</a:t>
            </a:r>
          </a:p>
          <a:p>
            <a:pPr marL="0" marR="0">
              <a:lnSpc>
                <a:spcPct val="107000"/>
              </a:lnSpc>
              <a:spcBef>
                <a:spcPts val="0"/>
              </a:spcBef>
              <a:spcAft>
                <a:spcPts val="800"/>
              </a:spcAft>
            </a:pPr>
            <a:endParaRPr lang="en-US" sz="72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76200" y="1924050"/>
            <a:ext cx="3733800" cy="4114800"/>
          </a:xfrm>
          <a:prstGeom prst="rect">
            <a:avLst/>
          </a:prstGeom>
          <a:noFill/>
        </p:spPr>
        <p:txBody>
          <a:bodyPr wrap="square" lIns="0" tIns="0" rIns="0" bIns="0">
            <a:noAutofit/>
          </a:bodyPr>
          <a:lstStyle/>
          <a:p>
            <a:pPr marL="0" marR="0">
              <a:lnSpc>
                <a:spcPts val="6000"/>
              </a:lnSpc>
              <a:spcBef>
                <a:spcPts val="0"/>
              </a:spcBef>
              <a:spcAft>
                <a:spcPts val="0"/>
              </a:spcAft>
            </a:pPr>
            <a:r>
              <a:rPr lang="en-US" sz="4800" b="1" dirty="0">
                <a:solidFill>
                  <a:schemeClr val="bg2">
                    <a:lumMod val="75000"/>
                  </a:schemeClr>
                </a:solidFill>
                <a:effectLst>
                  <a:glow rad="127000">
                    <a:schemeClr val="tx1"/>
                  </a:glow>
                </a:effectLst>
                <a:latin typeface="Calibri" panose="020F0502020204030204" pitchFamily="34" charset="0"/>
                <a:ea typeface="Calibri" panose="020F0502020204030204" pitchFamily="34" charset="0"/>
                <a:cs typeface="Calibri" panose="020F0502020204030204" pitchFamily="34" charset="0"/>
              </a:rPr>
              <a:t>Present, In the Moment &amp; Dependable </a:t>
            </a:r>
          </a:p>
          <a:p>
            <a:pPr marL="0" marR="0">
              <a:lnSpc>
                <a:spcPct val="107000"/>
              </a:lnSpc>
              <a:spcBef>
                <a:spcPts val="0"/>
              </a:spcBef>
              <a:spcAft>
                <a:spcPts val="800"/>
              </a:spcAft>
            </a:pPr>
            <a:endParaRPr lang="en-US" sz="7200" b="1"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981382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a:latin typeface="Algerian" pitchFamily="82" charset="0"/>
              </a:rPr>
              <a:t>Altar Time</a:t>
            </a: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dirty="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http://campaignkerusso.org/?p=13167</a:t>
            </a:r>
            <a:endParaRPr lang="en-US" sz="2000" b="1" u="sng" dirty="0"/>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info@campaignkerusso.org</a:t>
            </a:r>
            <a:r>
              <a:rPr lang="en-US" sz="2400" b="1" dirty="0">
                <a:latin typeface="Arial" charset="0"/>
              </a:rPr>
              <a:t>  </a:t>
            </a:r>
          </a:p>
        </p:txBody>
      </p:sp>
    </p:spTree>
    <p:extLst>
      <p:ext uri="{BB962C8B-B14F-4D97-AF65-F5344CB8AC3E}">
        <p14:creationId xmlns:p14="http://schemas.microsoft.com/office/powerpoint/2010/main" val="88629463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a:t>Welcome to </a:t>
            </a:r>
            <a:r>
              <a:rPr lang="en-US" dirty="0" err="1"/>
              <a:t>Aggieland</a:t>
            </a:r>
            <a:r>
              <a:rPr lang="en-US" dirty="0"/>
              <a:t> Faith</a:t>
            </a:r>
            <a:br>
              <a:rPr lang="en-US" dirty="0"/>
            </a:br>
            <a:r>
              <a:rPr lang="en-US" dirty="0"/>
              <a:t>Family Style Worship</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dirty="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a:solidFill>
                  <a:srgbClr val="F6FF3F"/>
                </a:solidFill>
              </a:rPr>
              <a:t>Personal Prayer</a:t>
            </a:r>
            <a:r>
              <a:rPr lang="en-US" sz="2500" b="1" u="sng" dirty="0"/>
              <a:t>:</a:t>
            </a:r>
            <a:br>
              <a:rPr lang="en-US" sz="2500" dirty="0"/>
            </a:br>
            <a:r>
              <a:rPr lang="en-US" sz="2400" dirty="0"/>
              <a:t>We can come to your home &amp; pray with you, or you can email us when you need prayer.</a:t>
            </a:r>
          </a:p>
          <a:p>
            <a:pPr eaLnBrk="1" hangingPunct="1">
              <a:lnSpc>
                <a:spcPct val="90000"/>
              </a:lnSpc>
            </a:pPr>
            <a:r>
              <a:rPr lang="en-US" sz="2500" b="1" u="sng" dirty="0">
                <a:solidFill>
                  <a:srgbClr val="F6FF3F"/>
                </a:solidFill>
              </a:rPr>
              <a:t>Home Bible Study:</a:t>
            </a:r>
            <a:br>
              <a:rPr lang="en-US" sz="2500" b="1" dirty="0">
                <a:solidFill>
                  <a:srgbClr val="F6FF3F"/>
                </a:solidFill>
              </a:rPr>
            </a:br>
            <a:r>
              <a:rPr lang="en-US" sz="2400" dirty="0"/>
              <a:t>We will come to your home &amp; hold</a:t>
            </a:r>
            <a:br>
              <a:rPr lang="en-US" sz="2400" dirty="0"/>
            </a:br>
            <a:r>
              <a:rPr lang="en-US" sz="2400" dirty="0"/>
              <a:t>a bible study for you &amp; your friends.</a:t>
            </a:r>
          </a:p>
          <a:p>
            <a:pPr eaLnBrk="1" hangingPunct="1">
              <a:lnSpc>
                <a:spcPct val="90000"/>
              </a:lnSpc>
            </a:pPr>
            <a:r>
              <a:rPr lang="en-US" sz="2500" b="1" u="sng" dirty="0">
                <a:solidFill>
                  <a:srgbClr val="F6FF3F"/>
                </a:solidFill>
              </a:rPr>
              <a:t>Bible Party:</a:t>
            </a:r>
            <a:br>
              <a:rPr lang="en-US" sz="2500" dirty="0"/>
            </a:br>
            <a:r>
              <a:rPr lang="en-US" sz="2400" dirty="0"/>
              <a:t>We will hold a Kid’s Bible Party:</a:t>
            </a:r>
            <a:br>
              <a:rPr lang="en-US" sz="2400" dirty="0"/>
            </a:br>
            <a:r>
              <a:rPr lang="en-US" sz="2400" dirty="0"/>
              <a:t>You provide the food &amp; kids - we </a:t>
            </a:r>
            <a:br>
              <a:rPr lang="en-US" sz="2400" dirty="0"/>
            </a:br>
            <a:r>
              <a:rPr lang="en-US" sz="2400" dirty="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dirty="0"/>
              <a:t>We will visit a friend, loved one in the hospital or in prison to pray for them &amp; share Christ with them.</a:t>
            </a:r>
          </a:p>
          <a:p>
            <a:pPr eaLnBrk="1" hangingPunct="1"/>
            <a:r>
              <a:rPr lang="en-US" sz="3200" dirty="0"/>
              <a:t>Contact: </a:t>
            </a:r>
            <a:r>
              <a:rPr lang="en-US" sz="3200" dirty="0">
                <a:hlinkClick r:id="rId2"/>
              </a:rPr>
              <a:t>info@aggielandfaith.org</a:t>
            </a:r>
            <a:r>
              <a:rPr lang="en-US" sz="3200" dirty="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a:hlinkClick r:id="rId2"/>
              </a:rPr>
              <a:t>www.aggielandfaith.org</a:t>
            </a:r>
            <a:endParaRPr lang="en-US" sz="4000" b="1" dirty="0"/>
          </a:p>
          <a:p>
            <a:pPr eaLnBrk="1" hangingPunct="1">
              <a:lnSpc>
                <a:spcPct val="90000"/>
              </a:lnSpc>
            </a:pPr>
            <a:r>
              <a:rPr lang="en-US" sz="4000" dirty="0"/>
              <a:t>Go here to see pictures &amp; videos</a:t>
            </a:r>
          </a:p>
          <a:p>
            <a:pPr eaLnBrk="1" hangingPunct="1">
              <a:lnSpc>
                <a:spcPct val="90000"/>
              </a:lnSpc>
            </a:pPr>
            <a:r>
              <a:rPr lang="en-US" sz="4000" dirty="0"/>
              <a:t>Go here to subscribe to e-mails about changes &amp; cancellations</a:t>
            </a:r>
            <a:r>
              <a:rPr lang="en-US" sz="2700" dirty="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http://campaignkerusso.org/?p=13167</a:t>
            </a:r>
            <a:endParaRPr lang="en-US" sz="2000" b="1" u="sng" dirty="0"/>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info@campaignkerusso.org</a:t>
            </a:r>
            <a:r>
              <a:rPr lang="en-US" sz="2400" b="1" dirty="0">
                <a:latin typeface="Arial" charset="0"/>
              </a:rPr>
              <a:t>  </a:t>
            </a:r>
          </a:p>
        </p:txBody>
      </p:sp>
    </p:spTree>
    <p:extLst>
      <p:ext uri="{BB962C8B-B14F-4D97-AF65-F5344CB8AC3E}">
        <p14:creationId xmlns:p14="http://schemas.microsoft.com/office/powerpoint/2010/main" val="32476997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0"/>
            <a:ext cx="9149719" cy="6858000"/>
          </a:xfrm>
          <a:prstGeom prst="rect">
            <a:avLst/>
          </a:prstGeom>
        </p:spPr>
      </p:pic>
      <p:sp>
        <p:nvSpPr>
          <p:cNvPr id="3" name="Content Placeholder 2"/>
          <p:cNvSpPr>
            <a:spLocks noGrp="1"/>
          </p:cNvSpPr>
          <p:nvPr>
            <p:ph idx="1"/>
          </p:nvPr>
        </p:nvSpPr>
        <p:spPr>
          <a:xfrm>
            <a:off x="152400" y="4800600"/>
            <a:ext cx="8991600" cy="2060713"/>
          </a:xfrm>
        </p:spPr>
        <p:txBody>
          <a:bodyPr/>
          <a:lstStyle/>
          <a:p>
            <a:pPr marL="0" indent="0">
              <a:buNone/>
            </a:pPr>
            <a:r>
              <a:rPr lang="en-US" sz="4000" dirty="0">
                <a:effectLst>
                  <a:glow rad="127000">
                    <a:schemeClr val="bg1"/>
                  </a:glow>
                </a:effectLst>
                <a:latin typeface="Calibri" panose="020F0502020204030204" pitchFamily="34" charset="0"/>
                <a:cs typeface="Calibri" panose="020F0502020204030204" pitchFamily="34" charset="0"/>
              </a:rPr>
              <a:t>“Whenever two or three of you come together in my name, I am there with you.” </a:t>
            </a:r>
            <a:r>
              <a:rPr lang="en-US" dirty="0">
                <a:effectLst>
                  <a:glow rad="127000">
                    <a:schemeClr val="bg1"/>
                  </a:glow>
                </a:effectLst>
                <a:latin typeface="Calibri" panose="020F0502020204030204" pitchFamily="34" charset="0"/>
                <a:cs typeface="Calibri" panose="020F0502020204030204" pitchFamily="34" charset="0"/>
              </a:rPr>
              <a:t>Mat. 18:20 (CEV)</a:t>
            </a:r>
          </a:p>
          <a:p>
            <a:pPr marL="0" indent="0">
              <a:buNone/>
            </a:pPr>
            <a:endParaRPr lang="en-US" dirty="0"/>
          </a:p>
        </p:txBody>
      </p:sp>
    </p:spTree>
    <p:extLst>
      <p:ext uri="{BB962C8B-B14F-4D97-AF65-F5344CB8AC3E}">
        <p14:creationId xmlns:p14="http://schemas.microsoft.com/office/powerpoint/2010/main" val="18333095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0" y="-1"/>
            <a:ext cx="9144000" cy="6870787"/>
          </a:xfrm>
          <a:prstGeom prst="rect">
            <a:avLst/>
          </a:prstGeom>
        </p:spPr>
      </p:pic>
      <p:sp>
        <p:nvSpPr>
          <p:cNvPr id="3" name="Content Placeholder 2"/>
          <p:cNvSpPr>
            <a:spLocks noGrp="1"/>
          </p:cNvSpPr>
          <p:nvPr>
            <p:ph idx="1"/>
          </p:nvPr>
        </p:nvSpPr>
        <p:spPr>
          <a:xfrm>
            <a:off x="5486400" y="457200"/>
            <a:ext cx="3556000" cy="3505200"/>
          </a:xfrm>
        </p:spPr>
        <p:txBody>
          <a:bodyPr lIns="0" tIns="0" rIns="0" bIns="0"/>
          <a:lstStyle/>
          <a:p>
            <a:pPr marL="0" indent="0">
              <a:lnSpc>
                <a:spcPts val="4500"/>
              </a:lnSpc>
              <a:buNone/>
            </a:pPr>
            <a:r>
              <a:rPr lang="en-US" sz="4400" dirty="0">
                <a:effectLst>
                  <a:glow rad="127000">
                    <a:schemeClr val="bg1"/>
                  </a:glow>
                </a:effectLst>
                <a:latin typeface="Calibri" panose="020F0502020204030204" pitchFamily="34" charset="0"/>
                <a:cs typeface="Calibri" panose="020F0502020204030204" pitchFamily="34" charset="0"/>
              </a:rPr>
              <a:t>“Don’t be afraid. Look, your God will come.” </a:t>
            </a:r>
          </a:p>
          <a:p>
            <a:pPr marL="0" indent="0" algn="r">
              <a:lnSpc>
                <a:spcPts val="4500"/>
              </a:lnSpc>
              <a:buNone/>
            </a:pPr>
            <a:r>
              <a:rPr lang="en-US" dirty="0">
                <a:effectLst>
                  <a:glow rad="127000">
                    <a:schemeClr val="bg1"/>
                  </a:glow>
                </a:effectLst>
                <a:latin typeface="Calibri" panose="020F0502020204030204" pitchFamily="34" charset="0"/>
                <a:cs typeface="Calibri" panose="020F0502020204030204" pitchFamily="34" charset="0"/>
              </a:rPr>
              <a:t>Isa. 35:3 (ICB)</a:t>
            </a:r>
          </a:p>
        </p:txBody>
      </p:sp>
      <p:sp>
        <p:nvSpPr>
          <p:cNvPr id="5" name="Content Placeholder 2"/>
          <p:cNvSpPr txBox="1">
            <a:spLocks/>
          </p:cNvSpPr>
          <p:nvPr/>
        </p:nvSpPr>
        <p:spPr bwMode="auto">
          <a:xfrm>
            <a:off x="0" y="685800"/>
            <a:ext cx="35052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400" kern="0" dirty="0">
                <a:effectLst>
                  <a:glow rad="127000">
                    <a:schemeClr val="bg1"/>
                  </a:glow>
                </a:effectLst>
                <a:latin typeface="Calibri" panose="020F0502020204030204" pitchFamily="34" charset="0"/>
                <a:cs typeface="Calibri" panose="020F0502020204030204" pitchFamily="34" charset="0"/>
              </a:rPr>
              <a:t>Make the weak hands strong. Make the weak knees strong. </a:t>
            </a:r>
            <a:r>
              <a:rPr lang="en-US" sz="4400" dirty="0">
                <a:effectLst>
                  <a:glow rad="127000">
                    <a:schemeClr val="bg1"/>
                  </a:glow>
                </a:effectLst>
                <a:latin typeface="Calibri" panose="020F0502020204030204" pitchFamily="34" charset="0"/>
                <a:cs typeface="Calibri" panose="020F0502020204030204" pitchFamily="34" charset="0"/>
              </a:rPr>
              <a:t>Say to people who are afraid and confused,</a:t>
            </a:r>
            <a:r>
              <a:rPr lang="en-US" sz="4400" kern="0" dirty="0">
                <a:effectLst>
                  <a:glow rad="127000">
                    <a:schemeClr val="bg1"/>
                  </a:glo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831371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7568" b="4579"/>
          <a:stretch/>
        </p:blipFill>
        <p:spPr>
          <a:xfrm>
            <a:off x="457200" y="0"/>
            <a:ext cx="8229600" cy="6827276"/>
          </a:xfrm>
          <a:prstGeom prst="rect">
            <a:avLst/>
          </a:prstGeom>
        </p:spPr>
      </p:pic>
    </p:spTree>
    <p:extLst>
      <p:ext uri="{BB962C8B-B14F-4D97-AF65-F5344CB8AC3E}">
        <p14:creationId xmlns:p14="http://schemas.microsoft.com/office/powerpoint/2010/main" val="118762271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49720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544561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1851</TotalTime>
  <Words>1382</Words>
  <Application>Microsoft Office PowerPoint</Application>
  <PresentationFormat>On-screen Show (4:3)</PresentationFormat>
  <Paragraphs>146</Paragraphs>
  <Slides>47</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Aharoni</vt:lpstr>
      <vt:lpstr>Algerian</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Rock of Ages</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310</cp:revision>
  <dcterms:created xsi:type="dcterms:W3CDTF">2012-08-28T02:53:07Z</dcterms:created>
  <dcterms:modified xsi:type="dcterms:W3CDTF">2016-06-17T21:43:27Z</dcterms:modified>
</cp:coreProperties>
</file>